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Work Sans Bold" charset="1" panose="00000000000000000000"/>
      <p:regular r:id="rId18"/>
    </p:embeddedFont>
    <p:embeddedFont>
      <p:font typeface="Work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70130" y="7433705"/>
            <a:ext cx="1306160" cy="1306160"/>
            <a:chOff x="0" y="0"/>
            <a:chExt cx="1741547" cy="1741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1551" cy="1741551"/>
            </a:xfrm>
            <a:custGeom>
              <a:avLst/>
              <a:gdLst/>
              <a:ahLst/>
              <a:cxnLst/>
              <a:rect r="r" b="b" t="t" l="l"/>
              <a:pathLst>
                <a:path h="1741551" w="1741551">
                  <a:moveTo>
                    <a:pt x="0" y="0"/>
                  </a:moveTo>
                  <a:lnTo>
                    <a:pt x="1741551" y="0"/>
                  </a:lnTo>
                  <a:lnTo>
                    <a:pt x="1741551" y="1741551"/>
                  </a:lnTo>
                  <a:lnTo>
                    <a:pt x="0" y="174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36948" y="3835376"/>
            <a:ext cx="949763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40404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QuickOrder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3021" y="2031342"/>
            <a:ext cx="9279951" cy="8255658"/>
            <a:chOff x="0" y="0"/>
            <a:chExt cx="12373268" cy="11007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73229" cy="11007598"/>
            </a:xfrm>
            <a:custGeom>
              <a:avLst/>
              <a:gdLst/>
              <a:ahLst/>
              <a:cxnLst/>
              <a:rect r="r" b="b" t="t" l="l"/>
              <a:pathLst>
                <a:path h="11007598" w="12373229">
                  <a:moveTo>
                    <a:pt x="0" y="0"/>
                  </a:moveTo>
                  <a:lnTo>
                    <a:pt x="12373229" y="0"/>
                  </a:lnTo>
                  <a:lnTo>
                    <a:pt x="12373229" y="11007598"/>
                  </a:lnTo>
                  <a:lnTo>
                    <a:pt x="0" y="11007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18" r="0" b="-21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8872" y="506024"/>
            <a:ext cx="14540834" cy="75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6.1 Base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2972" y="2112586"/>
            <a:ext cx="8031157" cy="366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302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Cambios realizados:</a:t>
            </a:r>
          </a:p>
          <a:p>
            <a:pPr algn="just" marL="1304924" indent="-434975" lvl="2">
              <a:lnSpc>
                <a:spcPts val="3623"/>
              </a:lnSpc>
              <a:buFont typeface="Arial"/>
              <a:buChar char="⚬"/>
            </a:pPr>
            <a:r>
              <a:rPr lang="en-US" sz="302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pedidos: añadidos(facturado,eliminado),  eliminado(nota)</a:t>
            </a:r>
          </a:p>
          <a:p>
            <a:pPr algn="just" marL="1304924" indent="-434975" lvl="2">
              <a:lnSpc>
                <a:spcPts val="3623"/>
              </a:lnSpc>
              <a:buFont typeface="Arial"/>
              <a:buChar char="⚬"/>
            </a:pPr>
            <a:r>
              <a:rPr lang="en-US" sz="302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detallePedido: añadido(notaComida,notaBebida, NotaCoctel)</a:t>
            </a:r>
          </a:p>
          <a:p>
            <a:pPr algn="just" marL="1304924" indent="-434975" lvl="2">
              <a:lnSpc>
                <a:spcPts val="3623"/>
              </a:lnSpc>
              <a:buFont typeface="Arial"/>
              <a:buChar char="⚬"/>
            </a:pPr>
            <a:r>
              <a:rPr lang="en-US" sz="302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trabajadores: añadido(activo)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4050" y="2031342"/>
            <a:ext cx="9158926" cy="8255658"/>
            <a:chOff x="0" y="0"/>
            <a:chExt cx="12211901" cy="11007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11863" cy="11007598"/>
            </a:xfrm>
            <a:custGeom>
              <a:avLst/>
              <a:gdLst/>
              <a:ahLst/>
              <a:cxnLst/>
              <a:rect r="r" b="b" t="t" l="l"/>
              <a:pathLst>
                <a:path h="11007598" w="12211863">
                  <a:moveTo>
                    <a:pt x="0" y="0"/>
                  </a:moveTo>
                  <a:lnTo>
                    <a:pt x="12211863" y="0"/>
                  </a:lnTo>
                  <a:lnTo>
                    <a:pt x="12211863" y="11007598"/>
                  </a:lnTo>
                  <a:lnTo>
                    <a:pt x="0" y="11007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t="0" r="-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8872" y="506024"/>
            <a:ext cx="14540834" cy="75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6.3 Base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2972" y="2112586"/>
            <a:ext cx="8031157" cy="183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302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Cambios realizados:</a:t>
            </a:r>
          </a:p>
          <a:p>
            <a:pPr algn="just" marL="1304924" indent="-434975" lvl="2">
              <a:lnSpc>
                <a:spcPts val="3623"/>
              </a:lnSpc>
              <a:buFont typeface="Arial"/>
              <a:buChar char="⚬"/>
            </a:pPr>
            <a:r>
              <a:rPr lang="en-US" sz="302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trabajador: añadido(adminTemporalInicio, AdminTemporalFin)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56809" y="1919421"/>
            <a:ext cx="10974383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true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Presentacion de Proyecto</a:t>
            </a:r>
          </a:p>
        </p:txBody>
      </p:sp>
      <p:grpSp>
        <p:nvGrpSpPr>
          <p:cNvPr name="Group 5" id="5"/>
          <p:cNvGrpSpPr/>
          <p:nvPr/>
        </p:nvGrpSpPr>
        <p:grpSpPr>
          <a:xfrm rot="19316">
            <a:off x="7444027" y="4981708"/>
            <a:ext cx="3399949" cy="9525"/>
            <a:chOff x="0" y="0"/>
            <a:chExt cx="4533265" cy="12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3265" cy="12700"/>
            </a:xfrm>
            <a:custGeom>
              <a:avLst/>
              <a:gdLst/>
              <a:ahLst/>
              <a:cxnLst/>
              <a:rect r="r" b="b" t="t" l="l"/>
              <a:pathLst>
                <a:path h="12700" w="4533265">
                  <a:moveTo>
                    <a:pt x="6350" y="0"/>
                  </a:moveTo>
                  <a:lnTo>
                    <a:pt x="4526915" y="0"/>
                  </a:lnTo>
                  <a:cubicBezTo>
                    <a:pt x="4530471" y="0"/>
                    <a:pt x="4533265" y="2794"/>
                    <a:pt x="4533265" y="6350"/>
                  </a:cubicBezTo>
                  <a:cubicBezTo>
                    <a:pt x="4533265" y="9906"/>
                    <a:pt x="4530471" y="12700"/>
                    <a:pt x="452691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38AA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344664" y="5203206"/>
            <a:ext cx="55986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Aprendiz: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Edixon David Castillo Torres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127791" y="5919010"/>
            <a:ext cx="12032418" cy="323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Quería desarrollar un sistema automatizado para restaurantes, ya que muchos presentan el mismo problema: errores en los registros de pedidos, demoras en la atención y falta de control en la facturación. Incluso, algunos ni siquiera cuentan con un sistema digital. Esto afecta la eficiencia del servicio y la experiencia del cliente.</a:t>
            </a:r>
          </a:p>
          <a:p>
            <a:pPr algn="l">
              <a:lnSpc>
                <a:spcPts val="2592"/>
              </a:lnSpc>
            </a:pPr>
          </a:p>
          <a:p>
            <a:pPr algn="l">
              <a:lnSpc>
                <a:spcPts val="2592"/>
              </a:lnSpc>
            </a:pPr>
            <a:r>
              <a:rPr lang="en-US" sz="2400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Mi proyecto busca resolver estos problemas mediante una plataforma que permita gestionar de forma clara los pedidos, las reservas, la caja y la emisión de facturas.</a:t>
            </a:r>
          </a:p>
          <a:p>
            <a:pPr algn="l">
              <a:lnSpc>
                <a:spcPts val="259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656199" y="952500"/>
            <a:ext cx="11198908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1.Descripción de la necesidad o problema</a:t>
            </a:r>
          </a:p>
        </p:txBody>
      </p:sp>
      <p:grpSp>
        <p:nvGrpSpPr>
          <p:cNvPr name="Group 6" id="6"/>
          <p:cNvGrpSpPr/>
          <p:nvPr/>
        </p:nvGrpSpPr>
        <p:grpSpPr>
          <a:xfrm rot="19316">
            <a:off x="7506130" y="5327938"/>
            <a:ext cx="3399949" cy="9525"/>
            <a:chOff x="0" y="0"/>
            <a:chExt cx="4533265" cy="1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33265" cy="12700"/>
            </a:xfrm>
            <a:custGeom>
              <a:avLst/>
              <a:gdLst/>
              <a:ahLst/>
              <a:cxnLst/>
              <a:rect r="r" b="b" t="t" l="l"/>
              <a:pathLst>
                <a:path h="12700" w="4533265">
                  <a:moveTo>
                    <a:pt x="6350" y="0"/>
                  </a:moveTo>
                  <a:lnTo>
                    <a:pt x="4526915" y="0"/>
                  </a:lnTo>
                  <a:cubicBezTo>
                    <a:pt x="4530471" y="0"/>
                    <a:pt x="4533265" y="2794"/>
                    <a:pt x="4533265" y="6350"/>
                  </a:cubicBezTo>
                  <a:cubicBezTo>
                    <a:pt x="4533265" y="9906"/>
                    <a:pt x="4530471" y="12700"/>
                    <a:pt x="452691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30347">
            <a:off x="1721872" y="4051379"/>
            <a:ext cx="2167604" cy="9525"/>
            <a:chOff x="0" y="0"/>
            <a:chExt cx="2890139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90139" cy="12700"/>
            </a:xfrm>
            <a:custGeom>
              <a:avLst/>
              <a:gdLst/>
              <a:ahLst/>
              <a:cxnLst/>
              <a:rect r="r" b="b" t="t" l="l"/>
              <a:pathLst>
                <a:path h="12700" w="2890139">
                  <a:moveTo>
                    <a:pt x="6350" y="0"/>
                  </a:moveTo>
                  <a:lnTo>
                    <a:pt x="2883789" y="0"/>
                  </a:lnTo>
                  <a:cubicBezTo>
                    <a:pt x="2887345" y="0"/>
                    <a:pt x="2890139" y="2794"/>
                    <a:pt x="2890139" y="6350"/>
                  </a:cubicBezTo>
                  <a:cubicBezTo>
                    <a:pt x="2890139" y="9906"/>
                    <a:pt x="2887345" y="12700"/>
                    <a:pt x="2883789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4D4D4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92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654" r="0" b="-1065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3229" y="2452108"/>
            <a:ext cx="7266953" cy="132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 b="true">
                <a:solidFill>
                  <a:srgbClr val="38AA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Técnica de recolección de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292" y="4559873"/>
            <a:ext cx="6903563" cy="539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2989" indent="-192598" lvl="4">
              <a:lnSpc>
                <a:spcPts val="3548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Observación directa del funcionamiento del restaurante.</a:t>
            </a:r>
          </a:p>
          <a:p>
            <a:pPr algn="l" marL="962989" indent="-192598" lvl="4">
              <a:lnSpc>
                <a:spcPts val="3548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Entrevistas con el personal encargado de caja y atención al cliente.</a:t>
            </a:r>
          </a:p>
          <a:p>
            <a:pPr algn="l" marL="962989" indent="-192598" lvl="4">
              <a:lnSpc>
                <a:spcPts val="3548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Revisión de formatos físicos utilizados para pedidos, reservas y facturación.</a:t>
            </a:r>
          </a:p>
          <a:p>
            <a:pPr algn="l" marL="962989" indent="-192598" lvl="4">
              <a:lnSpc>
                <a:spcPts val="3548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Análisis de requerimientos junto al administrador del restaurante.</a:t>
            </a:r>
          </a:p>
          <a:p>
            <a:pPr algn="l" marL="962989" indent="-192598" lvl="4">
              <a:lnSpc>
                <a:spcPts val="354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5794" y="899354"/>
            <a:ext cx="14540834" cy="58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 b="true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3.Objetivo General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5794" y="2265610"/>
            <a:ext cx="11422539" cy="567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38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Desarrollar un sistema web para la gestión de pedidos, que permita mejorar la eficiencia en la atención al cliente y el control de operaciones.</a:t>
            </a:r>
          </a:p>
          <a:p>
            <a:pPr algn="l">
              <a:lnSpc>
                <a:spcPts val="4062"/>
              </a:lnSpc>
            </a:pPr>
            <a:r>
              <a:rPr lang="en-US" sz="338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Objetivos Específicos</a:t>
            </a:r>
          </a:p>
          <a:p>
            <a:pPr algn="l" marL="1101967" indent="-220393" lvl="4">
              <a:lnSpc>
                <a:spcPts val="4062"/>
              </a:lnSpc>
              <a:buFont typeface="Arial"/>
              <a:buChar char="•"/>
            </a:pPr>
            <a:r>
              <a:rPr lang="en-US" sz="338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Diseñar una base de datos que soporte todas las operaciones del restaurante.</a:t>
            </a:r>
          </a:p>
          <a:p>
            <a:pPr algn="l" marL="1101967" indent="-220393" lvl="4">
              <a:lnSpc>
                <a:spcPts val="4062"/>
              </a:lnSpc>
              <a:buFont typeface="Arial"/>
              <a:buChar char="•"/>
            </a:pPr>
            <a:r>
              <a:rPr lang="en-US" sz="338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Implementar módulos para pedidos, reservas, caja, clientes y facturación.</a:t>
            </a:r>
          </a:p>
          <a:p>
            <a:pPr algn="l" marL="1101967" indent="-220393" lvl="4">
              <a:lnSpc>
                <a:spcPts val="4062"/>
              </a:lnSpc>
              <a:buFont typeface="Arial"/>
              <a:buChar char="•"/>
            </a:pPr>
            <a:r>
              <a:rPr lang="en-US" sz="338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Facilitar la visualización y edición de datos mediante una interfaz web amigable.</a:t>
            </a:r>
          </a:p>
          <a:p>
            <a:pPr algn="l" marL="1101967" indent="-220393" lvl="4">
              <a:lnSpc>
                <a:spcPts val="4062"/>
              </a:lnSpc>
              <a:buFont typeface="Arial"/>
              <a:buChar char="•"/>
            </a:pPr>
            <a:r>
              <a:rPr lang="en-US" sz="338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Emitir facturas automáticas y eliminado suave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5794" y="899354"/>
            <a:ext cx="14540834" cy="58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 b="true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4.Requitos: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4435" y="2220412"/>
            <a:ext cx="17199130" cy="707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Requisitos Funcionales:</a:t>
            </a:r>
          </a:p>
          <a:p>
            <a:pPr algn="l" marL="803980" indent="-160796" lvl="4">
              <a:lnSpc>
                <a:spcPts val="2964"/>
              </a:lnSpc>
              <a:buAutoNum type="arabicPeriod" startAt="1"/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Autenticar de usuarios: El sistema debe permitir que los trabajadores se autentiquen mediante un usuario y contraseña únicos.</a:t>
            </a:r>
          </a:p>
          <a:p>
            <a:pPr algn="l" marL="803980" indent="-160796" lvl="4">
              <a:lnSpc>
                <a:spcPts val="2964"/>
              </a:lnSpc>
              <a:buAutoNum type="arabicPeriod" startAt="1"/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Administrar usuarios: El sistema debe permitir modificar o desactivar trabajadores con diferentes niveles de permisos y su foto.</a:t>
            </a:r>
          </a:p>
          <a:p>
            <a:pPr algn="l" marL="803980" indent="-160796" lvl="4">
              <a:lnSpc>
                <a:spcPts val="2964"/>
              </a:lnSpc>
              <a:buAutoNum type="arabicPeriod" startAt="1"/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Personalizar pedidos: El sistema debe permitir a los trabajadores añadir notas personalizadas a los pedidos (por ejemplo: sin cebolla, extra queso).</a:t>
            </a:r>
          </a:p>
          <a:p>
            <a:pPr algn="l" marL="803980" indent="-160796" lvl="4">
              <a:lnSpc>
                <a:spcPts val="2964"/>
              </a:lnSpc>
              <a:buAutoNum type="arabicPeriod" startAt="1"/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Visualizar de facturas: El sistema debe mostrar las facturas generadas con información del gasto y si tiene costo de la reserva..</a:t>
            </a:r>
          </a:p>
          <a:p>
            <a:pPr algn="l" marL="803980" indent="-160796" lvl="4">
              <a:lnSpc>
                <a:spcPts val="2964"/>
              </a:lnSpc>
              <a:buAutoNum type="arabicPeriod" startAt="1"/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Registrar pedidos: El sistema debe registrar cada pedido realizado, con la información del cliente, el trabajador que procesó el pedido y la fecha.</a:t>
            </a:r>
          </a:p>
          <a:p>
            <a:pPr algn="l" marL="803980" indent="-160796" lvl="4">
              <a:lnSpc>
                <a:spcPts val="2964"/>
              </a:lnSpc>
              <a:buAutoNum type="arabicPeriod" startAt="1"/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Gestionar de mesas: El sistema debe permitir asignar pedidos a mesas específicas dentro del restaurante de las cuales también se puede cambiar su disponibilidad para uso o no.</a:t>
            </a:r>
          </a:p>
          <a:p>
            <a:pPr algn="l" marL="803980" indent="-160796" lvl="4">
              <a:lnSpc>
                <a:spcPts val="2964"/>
              </a:lnSpc>
              <a:buAutoNum type="arabicPeriod" startAt="1"/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Ejecutar apertura y cierre de caja: El sistema debe permitir registrar la apertura y el cierre de caja, con la hora, el usuario y el monto en caja.</a:t>
            </a:r>
          </a:p>
          <a:p>
            <a:pPr algn="l" marL="803980" indent="-160796" lvl="4">
              <a:lnSpc>
                <a:spcPts val="2964"/>
              </a:lnSpc>
              <a:buAutoNum type="arabicPeriod" startAt="1"/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Adjuntar fotos: el sistema deja subir fotos de trabajadores y de comidas lo cuales se ven en el manejo del sistema.</a:t>
            </a:r>
          </a:p>
          <a:p>
            <a:pPr algn="l" marL="803980" indent="-160796" lvl="4">
              <a:lnSpc>
                <a:spcPts val="2964"/>
              </a:lnSpc>
              <a:buAutoNum type="arabicPeriod" startAt="1"/>
            </a:pPr>
            <a:r>
              <a:rPr lang="en-US" sz="246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Cambiar disponibilidad de platillos: el sistema tiene la opción para dejar un platillo en estado disponible o no dependiendo de las necesidades.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5794" y="899354"/>
            <a:ext cx="14540834" cy="58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 b="true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4.Requitos: no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8518" y="1983093"/>
            <a:ext cx="15991888" cy="683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320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Requisitos No Funcionales</a:t>
            </a:r>
          </a:p>
          <a:p>
            <a:pPr algn="l" marL="874358" indent="-218590" lvl="3">
              <a:lnSpc>
                <a:spcPts val="3841"/>
              </a:lnSpc>
              <a:buAutoNum type="arabicPeriod" startAt="1"/>
            </a:pPr>
            <a:r>
              <a:rPr lang="en-US" sz="320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Respuesta a errores: El sistema debe manejar los errores de manera eficiente, proporcionando mensajes claros a los usuarios en caso de fallos.</a:t>
            </a:r>
          </a:p>
          <a:p>
            <a:pPr algn="l" marL="874358" indent="-218590" lvl="3">
              <a:lnSpc>
                <a:spcPts val="3840"/>
              </a:lnSpc>
              <a:buAutoNum type="arabicPeriod" startAt="1"/>
            </a:pPr>
            <a:r>
              <a:rPr lang="en-US" sz="320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Privacidad: El sistema debe cumplir con las regulaciones de protección de datos vigentes.</a:t>
            </a:r>
          </a:p>
          <a:p>
            <a:pPr algn="l" marL="874358" indent="-218590" lvl="3">
              <a:lnSpc>
                <a:spcPts val="3840"/>
              </a:lnSpc>
              <a:buAutoNum type="arabicPeriod" startAt="1"/>
            </a:pPr>
            <a:r>
              <a:rPr lang="en-US" sz="320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Compatibilidad: El sistema debe ser accesible desde navegadores web modernos de escritorio.</a:t>
            </a:r>
          </a:p>
          <a:p>
            <a:pPr algn="l" marL="874358" indent="-218590" lvl="3">
              <a:lnSpc>
                <a:spcPts val="3840"/>
              </a:lnSpc>
              <a:buAutoNum type="arabicPeriod" startAt="1"/>
            </a:pPr>
            <a:r>
              <a:rPr lang="en-US" sz="320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Mantenibilidad: El sistema debe estar desarrollado con código limpio y documentado para facilitar futuras modificaciones y correcciones.</a:t>
            </a:r>
          </a:p>
          <a:p>
            <a:pPr algn="l" marL="874358" indent="-218590" lvl="3">
              <a:lnSpc>
                <a:spcPts val="3840"/>
              </a:lnSpc>
              <a:buAutoNum type="arabicPeriod" startAt="1"/>
            </a:pPr>
            <a:r>
              <a:rPr lang="en-US" sz="320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Portabilidad: El sistema debe poder instalarse o migrarse fácilmente a diferentes entornos sin requerir grandes cambios.</a:t>
            </a:r>
          </a:p>
          <a:p>
            <a:pPr algn="l" marL="874358" indent="-218590" lvl="3">
              <a:lnSpc>
                <a:spcPts val="3841"/>
              </a:lnSpc>
              <a:buAutoNum type="arabicPeriod" startAt="1"/>
            </a:pPr>
            <a:r>
              <a:rPr lang="en-US" sz="320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Interfaz clara: El sistema debe presentar la información de forma ordenada y comprensible para facilitar la navegación del usuario.</a:t>
            </a:r>
          </a:p>
          <a:p>
            <a:pPr algn="l" marL="874358" indent="-218590" lvl="3">
              <a:lnSpc>
                <a:spcPts val="384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393653" y="2031342"/>
            <a:ext cx="13500695" cy="8255658"/>
            <a:chOff x="0" y="0"/>
            <a:chExt cx="18000926" cy="11007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000920" cy="11007598"/>
            </a:xfrm>
            <a:custGeom>
              <a:avLst/>
              <a:gdLst/>
              <a:ahLst/>
              <a:cxnLst/>
              <a:rect r="r" b="b" t="t" l="l"/>
              <a:pathLst>
                <a:path h="11007598" w="18000920">
                  <a:moveTo>
                    <a:pt x="0" y="0"/>
                  </a:moveTo>
                  <a:lnTo>
                    <a:pt x="18000920" y="0"/>
                  </a:lnTo>
                  <a:lnTo>
                    <a:pt x="18000920" y="11007598"/>
                  </a:lnTo>
                  <a:lnTo>
                    <a:pt x="0" y="11007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03" r="0" b="-110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75794" y="899355"/>
            <a:ext cx="14540834" cy="58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5.Diagrama UML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820" y="2195308"/>
            <a:ext cx="9714361" cy="7722917"/>
          </a:xfrm>
          <a:custGeom>
            <a:avLst/>
            <a:gdLst/>
            <a:ahLst/>
            <a:cxnLst/>
            <a:rect r="r" b="b" t="t" l="l"/>
            <a:pathLst>
              <a:path h="7722917" w="9714361">
                <a:moveTo>
                  <a:pt x="0" y="0"/>
                </a:moveTo>
                <a:lnTo>
                  <a:pt x="9714360" y="0"/>
                </a:lnTo>
                <a:lnTo>
                  <a:pt x="9714360" y="7722917"/>
                </a:lnTo>
                <a:lnTo>
                  <a:pt x="0" y="7722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5794" y="727905"/>
            <a:ext cx="14540834" cy="75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b="true" sz="5400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6.Presentacion de base de Datos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DAGv6_Pdy8k</dc:identifier>
  <dcterms:modified xsi:type="dcterms:W3CDTF">2011-08-01T06:04:30Z</dcterms:modified>
  <cp:revision>1</cp:revision>
  <dc:title>QuickOrderV3.pptx</dc:title>
</cp:coreProperties>
</file>